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86" r:id="rId3"/>
    <p:sldId id="288" r:id="rId4"/>
    <p:sldId id="290" r:id="rId5"/>
    <p:sldId id="259" r:id="rId6"/>
    <p:sldId id="260" r:id="rId7"/>
    <p:sldId id="262" r:id="rId8"/>
    <p:sldId id="284" r:id="rId9"/>
    <p:sldId id="265" r:id="rId10"/>
    <p:sldId id="266" r:id="rId11"/>
    <p:sldId id="267" r:id="rId12"/>
    <p:sldId id="285" r:id="rId13"/>
    <p:sldId id="29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p:scale>
          <a:sx n="110" d="100"/>
          <a:sy n="110" d="100"/>
        </p:scale>
        <p:origin x="-156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7" y="2404535"/>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7" y="4050835"/>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December 17,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236623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5"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21399069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4" y="609600"/>
            <a:ext cx="607218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24" name="TextBox 23"/>
          <p:cNvSpPr txBox="1"/>
          <p:nvPr/>
        </p:nvSpPr>
        <p:spPr>
          <a:xfrm>
            <a:off x="482713" y="790379"/>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7"/>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140033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48787290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4" y="609600"/>
            <a:ext cx="607218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8"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24" name="TextBox 23"/>
          <p:cNvSpPr txBox="1"/>
          <p:nvPr/>
        </p:nvSpPr>
        <p:spPr>
          <a:xfrm>
            <a:off x="482713" y="790379"/>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7"/>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67795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8"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C01193-8287-4834-A286-6B880643E934}"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72311510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2FB5AFD-D735-4504-A039-ADEBB6448D55}"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66859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3" y="609601"/>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1"/>
            <a:ext cx="5195027"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5C8118-FB93-4E87-B380-0175F2FE2167}"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31940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8386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69"/>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BB7EAE1-CAAC-4AEF-919E-158692B1E55E}" type="datetime4">
              <a:rPr lang="en-US" smtClean="0"/>
              <a:pPr/>
              <a:t>December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4887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6347715"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5" y="2160590"/>
            <a:ext cx="3088111"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6C01193-8287-4834-A286-6B880643E934}" type="datetime4">
              <a:rPr lang="en-US" smtClean="0"/>
              <a:pPr/>
              <a:t>December 17,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12011553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4"/>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7"/>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4"/>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7"/>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December 17,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40757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1"/>
            <a:ext cx="6347715"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3127EC2-47FB-48A1-8644-C8A81DDAA119}" type="datetime4">
              <a:rPr lang="en-US" smtClean="0"/>
              <a:pPr/>
              <a:t>December 17, 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96272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December 17,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8197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5"/>
            <a:ext cx="2790183"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6"/>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3FC49BF1-FCD3-4395-8FF6-0047AF66228E}" type="datetime4">
              <a:rPr lang="en-US" smtClean="0"/>
              <a:pPr/>
              <a:t>December 17,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53578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1"/>
            <a:ext cx="6347715"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5"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9"/>
            <a:ext cx="6347715"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C01193-8287-4834-A286-6B880643E934}" type="datetime4">
              <a:rPr lang="en-US" smtClean="0"/>
              <a:pPr/>
              <a:t>December 17,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10000969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1"/>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5"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9" y="6041364"/>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C01193-8287-4834-A286-6B880643E934}" type="datetime4">
              <a:rPr lang="en-US" smtClean="0"/>
              <a:pPr/>
              <a:t>December 17, 2024</a:t>
            </a:fld>
            <a:endParaRPr lang="en-US"/>
          </a:p>
        </p:txBody>
      </p:sp>
      <p:sp>
        <p:nvSpPr>
          <p:cNvPr id="5" name="Footer Placeholder 4"/>
          <p:cNvSpPr>
            <a:spLocks noGrp="1"/>
          </p:cNvSpPr>
          <p:nvPr>
            <p:ph type="ftr" sz="quarter" idx="3"/>
          </p:nvPr>
        </p:nvSpPr>
        <p:spPr>
          <a:xfrm>
            <a:off x="609600" y="6041364"/>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4"/>
            <a:ext cx="512639" cy="365125"/>
          </a:xfrm>
          <a:prstGeom prst="rect">
            <a:avLst/>
          </a:prstGeom>
        </p:spPr>
        <p:txBody>
          <a:bodyPr vert="horz" lIns="91440" tIns="45720" rIns="91440" bIns="45720" rtlCol="0" anchor="ctr"/>
          <a:lstStyle>
            <a:lvl1pPr algn="r">
              <a:defRPr sz="900">
                <a:solidFill>
                  <a:schemeClr val="accent1"/>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6328759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adilet.zan.kz/rus/docs/K1400000226#z1372" TargetMode="External"/><Relationship Id="rId13" Type="http://schemas.openxmlformats.org/officeDocument/2006/relationships/hyperlink" Target="https://adilet.zan.kz/rus/docs/K1400000226#z2739" TargetMode="External"/><Relationship Id="rId3" Type="http://schemas.openxmlformats.org/officeDocument/2006/relationships/hyperlink" Target="https://adilet.zan.kz/rus/docs/K1400000226#z1353" TargetMode="External"/><Relationship Id="rId7" Type="http://schemas.openxmlformats.org/officeDocument/2006/relationships/hyperlink" Target="https://adilet.zan.kz/rus/docs/K1400000226#z1367" TargetMode="External"/><Relationship Id="rId12" Type="http://schemas.openxmlformats.org/officeDocument/2006/relationships/hyperlink" Target="https://adilet.zan.kz/rus/docs/K1400000226#z2733" TargetMode="External"/><Relationship Id="rId2" Type="http://schemas.openxmlformats.org/officeDocument/2006/relationships/hyperlink" Target="https://adilet.zan.kz/rus/docs/K1400000226#z1348" TargetMode="External"/><Relationship Id="rId1" Type="http://schemas.openxmlformats.org/officeDocument/2006/relationships/slideLayout" Target="../slideLayouts/slideLayout2.xml"/><Relationship Id="rId6" Type="http://schemas.openxmlformats.org/officeDocument/2006/relationships/hyperlink" Target="https://adilet.zan.kz/rus/docs/K1400000226#z1363" TargetMode="External"/><Relationship Id="rId11" Type="http://schemas.openxmlformats.org/officeDocument/2006/relationships/hyperlink" Target="https://adilet.zan.kz/rus/docs/K1400000226#z1386" TargetMode="External"/><Relationship Id="rId5" Type="http://schemas.openxmlformats.org/officeDocument/2006/relationships/hyperlink" Target="https://adilet.zan.kz/rus/docs/K1400000226#z1359" TargetMode="External"/><Relationship Id="rId10" Type="http://schemas.openxmlformats.org/officeDocument/2006/relationships/hyperlink" Target="https://adilet.zan.kz/rus/docs/K1400000226#z1382" TargetMode="External"/><Relationship Id="rId4" Type="http://schemas.openxmlformats.org/officeDocument/2006/relationships/hyperlink" Target="https://adilet.zan.kz/rus/docs/K1400000226#z1358" TargetMode="External"/><Relationship Id="rId9" Type="http://schemas.openxmlformats.org/officeDocument/2006/relationships/hyperlink" Target="https://adilet.zan.kz/rus/docs/K1400000226#z1379" TargetMode="External"/><Relationship Id="rId14" Type="http://schemas.openxmlformats.org/officeDocument/2006/relationships/hyperlink" Target="https://adilet.zan.kz/rus/docs/K1400000226#z139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B32635AB-E269-5081-D3DF-B04FA5A123DC}"/>
              </a:ext>
            </a:extLst>
          </p:cNvPr>
          <p:cNvSpPr>
            <a:spLocks noGrp="1"/>
          </p:cNvSpPr>
          <p:nvPr>
            <p:ph type="ctrTitle"/>
          </p:nvPr>
        </p:nvSpPr>
        <p:spPr>
          <a:xfrm>
            <a:off x="611561" y="0"/>
            <a:ext cx="7385769" cy="1916832"/>
          </a:xfrm>
        </p:spPr>
        <p:txBody>
          <a:bodyPr>
            <a:normAutofit/>
          </a:bodyPr>
          <a:lstStyle/>
          <a:p>
            <a:r>
              <a:rPr lang="ru-RU" sz="3200" dirty="0"/>
              <a:t>коррупция в сфере здравоохранения и меры по предотвращению</a:t>
            </a:r>
          </a:p>
        </p:txBody>
      </p:sp>
      <p:sp>
        <p:nvSpPr>
          <p:cNvPr id="3" name="Подзаголовок 2"/>
          <p:cNvSpPr>
            <a:spLocks noGrp="1"/>
          </p:cNvSpPr>
          <p:nvPr>
            <p:ph type="subTitle" idx="1"/>
          </p:nvPr>
        </p:nvSpPr>
        <p:spPr>
          <a:xfrm>
            <a:off x="2449559" y="4797152"/>
            <a:ext cx="6602984" cy="1913466"/>
          </a:xfrm>
        </p:spPr>
        <p:txBody>
          <a:bodyPr>
            <a:normAutofit fontScale="25000" lnSpcReduction="20000"/>
          </a:bodyPr>
          <a:lstStyle/>
          <a:p>
            <a:pPr algn="r"/>
            <a:endParaRPr lang="ru-RU" dirty="0"/>
          </a:p>
          <a:p>
            <a:pPr algn="r"/>
            <a:endParaRPr lang="ru-RU" dirty="0"/>
          </a:p>
          <a:p>
            <a:pPr algn="r"/>
            <a:endParaRPr lang="ru-RU" sz="5600" dirty="0">
              <a:solidFill>
                <a:schemeClr val="tx1">
                  <a:lumMod val="95000"/>
                  <a:lumOff val="5000"/>
                </a:schemeClr>
              </a:solidFill>
              <a:latin typeface="Times New Roman" pitchFamily="18" charset="0"/>
              <a:cs typeface="Times New Roman" pitchFamily="18" charset="0"/>
            </a:endParaRPr>
          </a:p>
          <a:p>
            <a:pPr algn="r"/>
            <a:r>
              <a:rPr lang="ru-RU" sz="7200" dirty="0">
                <a:solidFill>
                  <a:schemeClr val="tx1"/>
                </a:solidFill>
                <a:latin typeface="Times New Roman" pitchFamily="18" charset="0"/>
                <a:ea typeface="Calibri" pitchFamily="34" charset="0"/>
                <a:cs typeface="Times New Roman" pitchFamily="18" charset="0"/>
              </a:rPr>
              <a:t>выполнил: </a:t>
            </a:r>
            <a:r>
              <a:rPr lang="ru-RU" sz="7200" dirty="0" err="1">
                <a:solidFill>
                  <a:schemeClr val="tx1"/>
                </a:solidFill>
                <a:latin typeface="Times New Roman" pitchFamily="18" charset="0"/>
                <a:ea typeface="Calibri" pitchFamily="34" charset="0"/>
                <a:cs typeface="Times New Roman" pitchFamily="18" charset="0"/>
              </a:rPr>
              <a:t>Анафияов</a:t>
            </a:r>
            <a:r>
              <a:rPr lang="ru-RU" sz="7200" dirty="0">
                <a:solidFill>
                  <a:schemeClr val="tx1"/>
                </a:solidFill>
                <a:latin typeface="Times New Roman" pitchFamily="18" charset="0"/>
                <a:ea typeface="Calibri" pitchFamily="34" charset="0"/>
                <a:cs typeface="Times New Roman" pitchFamily="18" charset="0"/>
              </a:rPr>
              <a:t> И.А.</a:t>
            </a:r>
          </a:p>
          <a:p>
            <a:pPr algn="r"/>
            <a:r>
              <a:rPr lang="ru-RU" sz="7200" dirty="0">
                <a:solidFill>
                  <a:schemeClr val="tx1"/>
                </a:solidFill>
                <a:latin typeface="Times New Roman" pitchFamily="18" charset="0"/>
                <a:ea typeface="Calibri" pitchFamily="34" charset="0"/>
                <a:cs typeface="Times New Roman" pitchFamily="18" charset="0"/>
              </a:rPr>
              <a:t>Антикоррупционный </a:t>
            </a:r>
            <a:r>
              <a:rPr lang="ru-RU" sz="7200" dirty="0" err="1">
                <a:solidFill>
                  <a:schemeClr val="tx1"/>
                </a:solidFill>
                <a:latin typeface="Times New Roman" pitchFamily="18" charset="0"/>
                <a:ea typeface="Calibri" pitchFamily="34" charset="0"/>
                <a:cs typeface="Times New Roman" pitchFamily="18" charset="0"/>
              </a:rPr>
              <a:t>комплаенс</a:t>
            </a:r>
            <a:r>
              <a:rPr lang="ru-RU" sz="7200" dirty="0">
                <a:solidFill>
                  <a:schemeClr val="tx1"/>
                </a:solidFill>
                <a:latin typeface="Times New Roman" pitchFamily="18" charset="0"/>
                <a:ea typeface="Calibri" pitchFamily="34" charset="0"/>
                <a:cs typeface="Times New Roman" pitchFamily="18" charset="0"/>
              </a:rPr>
              <a:t>-офицер</a:t>
            </a:r>
          </a:p>
          <a:p>
            <a:pPr algn="r"/>
            <a:r>
              <a:rPr lang="ru-RU" sz="7200" dirty="0">
                <a:solidFill>
                  <a:schemeClr val="tx1"/>
                </a:solidFill>
                <a:latin typeface="Times New Roman" pitchFamily="18" charset="0"/>
                <a:ea typeface="Calibri" pitchFamily="34" charset="0"/>
                <a:cs typeface="Times New Roman" pitchFamily="18" charset="0"/>
              </a:rPr>
              <a:t>по ГКП на ПХВ «Районная  больница Шал акына»  </a:t>
            </a:r>
          </a:p>
        </p:txBody>
      </p:sp>
      <p:pic>
        <p:nvPicPr>
          <p:cNvPr id="1026" name="Picture 2">
            <a:extLst>
              <a:ext uri="{FF2B5EF4-FFF2-40B4-BE49-F238E27FC236}">
                <a16:creationId xmlns:a16="http://schemas.microsoft.com/office/drawing/2014/main" xmlns="" id="{58DC7795-92BF-E0FC-4318-F1A85C57C4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5" y="1988840"/>
            <a:ext cx="4788024" cy="31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26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784976" cy="1392267"/>
          </a:xfrm>
        </p:spPr>
        <p:txBody>
          <a:bodyPr>
            <a:normAutofit/>
          </a:bodyPr>
          <a:lstStyle/>
          <a:p>
            <a:pPr algn="ctr"/>
            <a:r>
              <a:rPr lang="ru-RU" sz="2700" b="1" dirty="0">
                <a:solidFill>
                  <a:schemeClr val="accent1">
                    <a:lumMod val="50000"/>
                  </a:schemeClr>
                </a:solidFill>
                <a:latin typeface="Times New Roman" pitchFamily="18" charset="0"/>
                <a:cs typeface="Times New Roman" pitchFamily="18" charset="0"/>
              </a:rPr>
              <a:t>Проблематика причин коррупции в здравоохранении</a:t>
            </a:r>
            <a:r>
              <a:rPr lang="ru-RU" dirty="0"/>
              <a:t/>
            </a:r>
            <a:br>
              <a:rPr lang="ru-RU" dirty="0"/>
            </a:br>
            <a:endParaRPr lang="ru-RU" dirty="0"/>
          </a:p>
        </p:txBody>
      </p:sp>
      <p:sp>
        <p:nvSpPr>
          <p:cNvPr id="3" name="Текст 2"/>
          <p:cNvSpPr>
            <a:spLocks noGrp="1"/>
          </p:cNvSpPr>
          <p:nvPr>
            <p:ph type="body" idx="1"/>
          </p:nvPr>
        </p:nvSpPr>
        <p:spPr>
          <a:xfrm>
            <a:off x="611560" y="1556793"/>
            <a:ext cx="7992887" cy="4680520"/>
          </a:xfrm>
        </p:spPr>
        <p:txBody>
          <a:bodyPr>
            <a:normAutofit fontScale="77500" lnSpcReduction="20000"/>
          </a:bodyPr>
          <a:lstStyle/>
          <a:p>
            <a:r>
              <a:rPr lang="ru-RU" dirty="0">
                <a:solidFill>
                  <a:schemeClr val="tx1">
                    <a:lumMod val="95000"/>
                    <a:lumOff val="5000"/>
                  </a:schemeClr>
                </a:solidFill>
                <a:latin typeface="Times New Roman" pitchFamily="18" charset="0"/>
                <a:cs typeface="Times New Roman" pitchFamily="18" charset="0"/>
              </a:rPr>
              <a:t>В современной экономической науке принято отмечать множественность причин коррупции, выделяя экономические, институциональные и социально-культурные факторы :</a:t>
            </a:r>
          </a:p>
          <a:p>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r>
              <a:rPr lang="ru-RU" b="1" u="sng" dirty="0">
                <a:solidFill>
                  <a:schemeClr val="tx1">
                    <a:lumMod val="95000"/>
                    <a:lumOff val="5000"/>
                  </a:schemeClr>
                </a:solidFill>
                <a:latin typeface="Times New Roman" pitchFamily="18" charset="0"/>
                <a:cs typeface="Times New Roman" pitchFamily="18" charset="0"/>
              </a:rPr>
              <a:t>Экономические причины коррупции </a:t>
            </a:r>
            <a:r>
              <a:rPr lang="ru-RU" dirty="0">
                <a:solidFill>
                  <a:schemeClr val="tx1">
                    <a:lumMod val="95000"/>
                    <a:lumOff val="5000"/>
                  </a:schemeClr>
                </a:solidFill>
                <a:latin typeface="Times New Roman" pitchFamily="18" charset="0"/>
                <a:cs typeface="Times New Roman" pitchFamily="18" charset="0"/>
              </a:rPr>
              <a:t>- это, прежде всего, низкие заработные платы, высокие полномочия влиять на деятельность фирм и граждан государственных служащих. Коррупция расцветает всюду, где у чиновников есть широкие полномочия распоряжаться какими-либо</a:t>
            </a:r>
            <a:r>
              <a:rPr lang="en-US" dirty="0">
                <a:solidFill>
                  <a:schemeClr val="tx1">
                    <a:lumMod val="95000"/>
                    <a:lumOff val="5000"/>
                  </a:schemeClr>
                </a:solidFill>
                <a:latin typeface="Times New Roman" pitchFamily="18" charset="0"/>
                <a:cs typeface="Times New Roman" pitchFamily="18" charset="0"/>
              </a:rPr>
              <a:t> </a:t>
            </a:r>
            <a:r>
              <a:rPr lang="ru-RU" dirty="0">
                <a:solidFill>
                  <a:schemeClr val="tx1">
                    <a:lumMod val="95000"/>
                    <a:lumOff val="5000"/>
                  </a:schemeClr>
                </a:solidFill>
                <a:latin typeface="Times New Roman" pitchFamily="18" charset="0"/>
                <a:cs typeface="Times New Roman" pitchFamily="18" charset="0"/>
              </a:rPr>
              <a:t>благами. Особенно это заметно в развивающихся и в переходных странах, но проявляется и в развитых странах. </a:t>
            </a:r>
          </a:p>
          <a:p>
            <a:pPr marL="342900" indent="-342900">
              <a:buFont typeface="Wingdings" pitchFamily="2" charset="2"/>
              <a:buChar char="Ø"/>
            </a:pPr>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r>
              <a:rPr lang="ru-RU" b="1" u="sng" dirty="0">
                <a:solidFill>
                  <a:schemeClr val="tx1">
                    <a:lumMod val="95000"/>
                    <a:lumOff val="5000"/>
                  </a:schemeClr>
                </a:solidFill>
                <a:latin typeface="Times New Roman" pitchFamily="18" charset="0"/>
                <a:cs typeface="Times New Roman" pitchFamily="18" charset="0"/>
              </a:rPr>
              <a:t>Институциональными причинами коррупции </a:t>
            </a:r>
            <a:r>
              <a:rPr lang="ru-RU" dirty="0">
                <a:solidFill>
                  <a:schemeClr val="tx1">
                    <a:lumMod val="95000"/>
                    <a:lumOff val="5000"/>
                  </a:schemeClr>
                </a:solidFill>
                <a:latin typeface="Times New Roman" pitchFamily="18" charset="0"/>
                <a:cs typeface="Times New Roman" pitchFamily="18" charset="0"/>
              </a:rPr>
              <a:t>считаются высокий уровень закрытости в работе государственных ведомств, громоздкая система отчетности, отсутствие прозрачности в системе законотворчества, слабая кадровая политика государства, допускающая распространение</a:t>
            </a:r>
            <a:r>
              <a:rPr lang="en-US" dirty="0">
                <a:solidFill>
                  <a:schemeClr val="tx1">
                    <a:lumMod val="95000"/>
                    <a:lumOff val="5000"/>
                  </a:schemeClr>
                </a:solidFill>
                <a:latin typeface="Times New Roman" pitchFamily="18" charset="0"/>
                <a:cs typeface="Times New Roman" pitchFamily="18" charset="0"/>
              </a:rPr>
              <a:t> </a:t>
            </a:r>
            <a:r>
              <a:rPr lang="ru-RU" dirty="0">
                <a:solidFill>
                  <a:schemeClr val="tx1">
                    <a:lumMod val="95000"/>
                    <a:lumOff val="5000"/>
                  </a:schemeClr>
                </a:solidFill>
                <a:latin typeface="Times New Roman" pitchFamily="18" charset="0"/>
                <a:cs typeface="Times New Roman" pitchFamily="18" charset="0"/>
              </a:rPr>
              <a:t>и возможности продвижения по службе вне зависимости от действительных результатов работы.</a:t>
            </a:r>
          </a:p>
          <a:p>
            <a:pPr marL="342900" indent="-342900">
              <a:buFont typeface="Wingdings" pitchFamily="2" charset="2"/>
              <a:buChar char="Ø"/>
            </a:pPr>
            <a:endParaRPr lang="ru-RU" dirty="0">
              <a:solidFill>
                <a:schemeClr val="tx1">
                  <a:lumMod val="95000"/>
                  <a:lumOff val="5000"/>
                </a:schemeClr>
              </a:solidFill>
              <a:latin typeface="Times New Roman" pitchFamily="18" charset="0"/>
              <a:cs typeface="Times New Roman" pitchFamily="18" charset="0"/>
            </a:endParaRPr>
          </a:p>
          <a:p>
            <a:pPr marL="342900" indent="-342900">
              <a:buFont typeface="Wingdings" pitchFamily="2" charset="2"/>
              <a:buChar char="Ø"/>
            </a:pPr>
            <a:r>
              <a:rPr lang="ru-RU" b="1" u="sng" dirty="0">
                <a:solidFill>
                  <a:schemeClr val="tx1">
                    <a:lumMod val="95000"/>
                    <a:lumOff val="5000"/>
                  </a:schemeClr>
                </a:solidFill>
                <a:latin typeface="Times New Roman" pitchFamily="18" charset="0"/>
                <a:cs typeface="Times New Roman" pitchFamily="18" charset="0"/>
              </a:rPr>
              <a:t>Социально-культурными причинами коррупции </a:t>
            </a:r>
            <a:r>
              <a:rPr lang="ru-RU" dirty="0">
                <a:solidFill>
                  <a:schemeClr val="tx1">
                    <a:lumMod val="95000"/>
                    <a:lumOff val="5000"/>
                  </a:schemeClr>
                </a:solidFill>
                <a:latin typeface="Times New Roman" pitchFamily="18" charset="0"/>
                <a:cs typeface="Times New Roman" pitchFamily="18" charset="0"/>
              </a:rPr>
              <a:t>являются деморализация общества, недостаточная информированность и организованность граждан, общественная пассивность в отношении своеволия «власть имущих».</a:t>
            </a:r>
          </a:p>
          <a:p>
            <a:endParaRPr lang="ru-RU" dirty="0"/>
          </a:p>
        </p:txBody>
      </p:sp>
    </p:spTree>
    <p:extLst>
      <p:ext uri="{BB962C8B-B14F-4D97-AF65-F5344CB8AC3E}">
        <p14:creationId xmlns:p14="http://schemas.microsoft.com/office/powerpoint/2010/main" val="40466390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3"/>
          <p:cNvSpPr>
            <a:spLocks noGrp="1"/>
          </p:cNvSpPr>
          <p:nvPr>
            <p:ph idx="1"/>
          </p:nvPr>
        </p:nvSpPr>
        <p:spPr>
          <a:xfrm>
            <a:off x="4572001" y="836712"/>
            <a:ext cx="3816540" cy="5400600"/>
          </a:xfrm>
        </p:spPr>
        <p:txBody>
          <a:bodyPr>
            <a:normAutofit fontScale="85000" lnSpcReduction="10000"/>
          </a:bodyPr>
          <a:lstStyle/>
          <a:p>
            <a:r>
              <a:rPr lang="ru-RU" dirty="0">
                <a:solidFill>
                  <a:schemeClr val="tx1">
                    <a:lumMod val="95000"/>
                    <a:lumOff val="5000"/>
                  </a:schemeClr>
                </a:solidFill>
                <a:latin typeface="Times New Roman" pitchFamily="18" charset="0"/>
                <a:cs typeface="Times New Roman" pitchFamily="18" charset="0"/>
              </a:rPr>
              <a:t>Предельно лаконичное определение основных причин коррупции некоторые зарубежные специалисты выражают следующей формулой:</a:t>
            </a:r>
          </a:p>
          <a:p>
            <a:pPr marL="68580" indent="0">
              <a:buNone/>
            </a:pPr>
            <a:r>
              <a:rPr lang="ru-RU" b="1" dirty="0">
                <a:solidFill>
                  <a:srgbClr val="FF0000"/>
                </a:solidFill>
                <a:latin typeface="Times New Roman" pitchFamily="18" charset="0"/>
                <a:cs typeface="Times New Roman" pitchFamily="18" charset="0"/>
              </a:rPr>
              <a:t>      коррупция = монополия + произвол - ответственность.</a:t>
            </a:r>
          </a:p>
          <a:p>
            <a:pPr marL="68580" indent="0">
              <a:buNone/>
            </a:pPr>
            <a:r>
              <a:rPr lang="ru-RU" dirty="0">
                <a:solidFill>
                  <a:schemeClr val="tx1">
                    <a:lumMod val="95000"/>
                    <a:lumOff val="5000"/>
                  </a:schemeClr>
                </a:solidFill>
                <a:latin typeface="Times New Roman" pitchFamily="18" charset="0"/>
                <a:cs typeface="Times New Roman" pitchFamily="18" charset="0"/>
              </a:rPr>
              <a:t>       Казенные средства финансирования здравоохранения               присваиваются (казнокрадство):</a:t>
            </a:r>
          </a:p>
          <a:p>
            <a:r>
              <a:rPr lang="ru-RU" dirty="0">
                <a:solidFill>
                  <a:schemeClr val="tx1">
                    <a:lumMod val="95000"/>
                    <a:lumOff val="5000"/>
                  </a:schemeClr>
                </a:solidFill>
                <a:latin typeface="Times New Roman" pitchFamily="18" charset="0"/>
                <a:cs typeface="Times New Roman" pitchFamily="18" charset="0"/>
              </a:rPr>
              <a:t>- чиновниками органов управления здравоохранением (например, «откаты»);</a:t>
            </a:r>
          </a:p>
          <a:p>
            <a:r>
              <a:rPr lang="ru-RU" dirty="0">
                <a:solidFill>
                  <a:schemeClr val="tx1">
                    <a:lumMod val="95000"/>
                    <a:lumOff val="5000"/>
                  </a:schemeClr>
                </a:solidFill>
                <a:latin typeface="Times New Roman" pitchFamily="18" charset="0"/>
                <a:cs typeface="Times New Roman" pitchFamily="18" charset="0"/>
              </a:rPr>
              <a:t>- чиновниками фондов обязательного медицинского страхования (например, «откаты»);</a:t>
            </a:r>
          </a:p>
          <a:p>
            <a:r>
              <a:rPr lang="ru-RU" dirty="0">
                <a:solidFill>
                  <a:schemeClr val="tx1">
                    <a:lumMod val="95000"/>
                    <a:lumOff val="5000"/>
                  </a:schemeClr>
                </a:solidFill>
                <a:latin typeface="Times New Roman" pitchFamily="18" charset="0"/>
                <a:cs typeface="Times New Roman" pitchFamily="18" charset="0"/>
              </a:rPr>
              <a:t>- администрацией бюджетных учреждений здравоохранения (например, «откаты»);</a:t>
            </a:r>
          </a:p>
          <a:p>
            <a:r>
              <a:rPr lang="ru-RU" dirty="0">
                <a:solidFill>
                  <a:schemeClr val="tx1">
                    <a:lumMod val="95000"/>
                    <a:lumOff val="5000"/>
                  </a:schemeClr>
                </a:solidFill>
                <a:latin typeface="Times New Roman" pitchFamily="18" charset="0"/>
                <a:cs typeface="Times New Roman" pitchFamily="18" charset="0"/>
              </a:rPr>
              <a:t>- персоналом бюджетных учреждений здравоохранения (например, привилегии</a:t>
            </a:r>
            <a:r>
              <a:rPr lang="kk-KZ" dirty="0">
                <a:solidFill>
                  <a:schemeClr val="tx1">
                    <a:lumMod val="95000"/>
                    <a:lumOff val="5000"/>
                  </a:schemeClr>
                </a:solidFill>
                <a:latin typeface="Times New Roman" pitchFamily="18" charset="0"/>
                <a:cs typeface="Times New Roman" pitchFamily="18" charset="0"/>
              </a:rPr>
              <a:t>, больничны</a:t>
            </a:r>
            <a:r>
              <a:rPr lang="ru-RU" dirty="0">
                <a:solidFill>
                  <a:schemeClr val="tx1">
                    <a:lumMod val="95000"/>
                    <a:lumOff val="5000"/>
                  </a:schemeClr>
                </a:solidFill>
                <a:latin typeface="Times New Roman" pitchFamily="18" charset="0"/>
                <a:cs typeface="Times New Roman" pitchFamily="18" charset="0"/>
              </a:rPr>
              <a:t>).</a:t>
            </a:r>
          </a:p>
          <a:p>
            <a:endParaRPr lang="ru-RU" dirty="0"/>
          </a:p>
        </p:txBody>
      </p:sp>
      <p:sp>
        <p:nvSpPr>
          <p:cNvPr id="2" name="Дата 1"/>
          <p:cNvSpPr>
            <a:spLocks noGrp="1"/>
          </p:cNvSpPr>
          <p:nvPr>
            <p:ph type="dt" sz="half" idx="10"/>
          </p:nvPr>
        </p:nvSpPr>
        <p:spPr>
          <a:xfrm>
            <a:off x="4572001" y="224493"/>
            <a:ext cx="3558988" cy="540212"/>
          </a:xfrm>
        </p:spPr>
        <p:txBody>
          <a:bodyPr/>
          <a:lstStyle/>
          <a:p>
            <a:r>
              <a:rPr lang="ru-RU" b="1" dirty="0"/>
              <a:t>Коррупция в сфере здравоохранения</a:t>
            </a:r>
            <a:endParaRPr lang="en-US" b="1" dirty="0"/>
          </a:p>
          <a:p>
            <a:endParaRPr lang="en-US" dirty="0"/>
          </a:p>
          <a:p>
            <a:endParaRPr lang="en-US" dirty="0"/>
          </a:p>
        </p:txBody>
      </p:sp>
      <p:pic>
        <p:nvPicPr>
          <p:cNvPr id="7170" name="Picture 2" descr="C:\Users\User\Desktop\коррупция\0_6493c_e427c3a0_X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коррупция\2_e70e28273d7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48679"/>
            <a:ext cx="3810000" cy="285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107F5E49-3545-425C-441E-08712065456F}"/>
              </a:ext>
            </a:extLst>
          </p:cNvPr>
          <p:cNvPicPr>
            <a:picLocks noChangeAspect="1"/>
          </p:cNvPicPr>
          <p:nvPr/>
        </p:nvPicPr>
        <p:blipFill>
          <a:blip r:embed="rId2"/>
          <a:stretch>
            <a:fillRect/>
          </a:stretch>
        </p:blipFill>
        <p:spPr>
          <a:xfrm>
            <a:off x="107504" y="320673"/>
            <a:ext cx="7992888" cy="5299972"/>
          </a:xfrm>
          <a:prstGeom prst="rect">
            <a:avLst/>
          </a:prstGeom>
        </p:spPr>
      </p:pic>
    </p:spTree>
    <p:extLst>
      <p:ext uri="{BB962C8B-B14F-4D97-AF65-F5344CB8AC3E}">
        <p14:creationId xmlns:p14="http://schemas.microsoft.com/office/powerpoint/2010/main" val="249251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a:xfrm>
            <a:off x="609600" y="6041364"/>
            <a:ext cx="4622973" cy="365125"/>
          </a:xfrm>
        </p:spPr>
        <p:txBody>
          <a:bodyPr/>
          <a:lstStyle/>
          <a:p>
            <a:r>
              <a:rPr lang="kk-KZ" sz="2400" b="1" dirty="0">
                <a:solidFill>
                  <a:srgbClr val="00B0F0"/>
                </a:solidFill>
                <a:latin typeface="Times New Roman" panose="02020603050405020304" pitchFamily="18" charset="0"/>
                <a:cs typeface="Times New Roman" panose="02020603050405020304" pitchFamily="18" charset="0"/>
              </a:rPr>
              <a:t>СПАСИБО ЗА ВНИМАНИЕ!</a:t>
            </a:r>
            <a:endParaRPr lang="en-US" sz="2400" b="1" dirty="0">
              <a:solidFill>
                <a:srgbClr val="00B0F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6444677" y="6041364"/>
            <a:ext cx="512639" cy="365125"/>
          </a:xfrm>
        </p:spPr>
        <p:txBody>
          <a:bodyPr/>
          <a:lstStyle/>
          <a:p>
            <a:fld id="{8B37D5FE-740C-46F5-801A-FA5477D9711F}" type="slidenum">
              <a:rPr lang="en-US" smtClean="0"/>
              <a:pPr/>
              <a:t>13</a:t>
            </a:fld>
            <a:endParaRPr lang="en-US"/>
          </a:p>
        </p:txBody>
      </p:sp>
      <p:sp>
        <p:nvSpPr>
          <p:cNvPr id="5" name="TextBox 4"/>
          <p:cNvSpPr txBox="1"/>
          <p:nvPr/>
        </p:nvSpPr>
        <p:spPr>
          <a:xfrm>
            <a:off x="137984" y="1483892"/>
            <a:ext cx="882650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https://shncrb.sko.kz/page/read/KOMPLAENS__SLUZHBA:_PROTIVODEJSTVIE_KORRUPCII.html</a:t>
            </a:r>
            <a:endParaRPr lang="ru-RU" dirty="0"/>
          </a:p>
        </p:txBody>
      </p:sp>
    </p:spTree>
    <p:extLst>
      <p:ext uri="{BB962C8B-B14F-4D97-AF65-F5344CB8AC3E}">
        <p14:creationId xmlns:p14="http://schemas.microsoft.com/office/powerpoint/2010/main" val="224707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20688"/>
            <a:ext cx="6347715" cy="5184576"/>
          </a:xfrm>
        </p:spPr>
        <p:txBody>
          <a:bodyPr>
            <a:noAutofit/>
          </a:bodyPr>
          <a:lstStyle/>
          <a:p>
            <a:pPr algn="ctr"/>
            <a:r>
              <a:rPr lang="ru-RU" sz="1800" b="1" dirty="0">
                <a:solidFill>
                  <a:schemeClr val="tx1"/>
                </a:solidFill>
              </a:rPr>
              <a:t>Закон Республики Казахстан О противодействии коррупции от 18 ноября 2015 года № 410-V</a:t>
            </a:r>
          </a:p>
          <a:p>
            <a:endParaRPr lang="ru-RU" sz="1800" b="1" dirty="0">
              <a:solidFill>
                <a:schemeClr val="tx1"/>
              </a:solidFill>
            </a:endParaRPr>
          </a:p>
          <a:p>
            <a:r>
              <a:rPr lang="ru-RU" sz="1800" b="1" dirty="0">
                <a:solidFill>
                  <a:schemeClr val="tx1"/>
                </a:solidFill>
              </a:rPr>
              <a:t>Коррупция  </a:t>
            </a:r>
            <a:r>
              <a:rPr lang="ru-RU" sz="1800" dirty="0">
                <a:solidFill>
                  <a:schemeClr val="tx1"/>
                </a:solidFill>
              </a:rPr>
              <a:t>–  незаконное использование лицами, занимающими ответственную государственную должность, лицами, уполномоченными на выполнение государственных функций, лицами, приравненными к лицам, уполномоченным на выполнение государственных функций, должностными лицами своих должностных (служебных) полномочий и связанных с ними возможностей в целях получения или извлечения лично или через посредников имущественных (неимущественных) благ и преимуществ для себя либо третьих лиц, а равно подкуп данных лиц путем предоставления благ и преимуществ;</a:t>
            </a:r>
          </a:p>
        </p:txBody>
      </p:sp>
      <p:sp>
        <p:nvSpPr>
          <p:cNvPr id="6" name="Номер слайда 5"/>
          <p:cNvSpPr>
            <a:spLocks noGrp="1"/>
          </p:cNvSpPr>
          <p:nvPr>
            <p:ph type="sldNum" sz="quarter" idx="12"/>
          </p:nvPr>
        </p:nvSpPr>
        <p:spPr/>
        <p:txBody>
          <a:bodyPr/>
          <a:lstStyle/>
          <a:p>
            <a:fld id="{8B37D5FE-740C-46F5-801A-FA5477D9711F}" type="slidenum">
              <a:rPr lang="en-US" smtClean="0"/>
              <a:pPr/>
              <a:t>2</a:t>
            </a:fld>
            <a:endParaRPr lang="en-US"/>
          </a:p>
        </p:txBody>
      </p:sp>
    </p:spTree>
    <p:extLst>
      <p:ext uri="{BB962C8B-B14F-4D97-AF65-F5344CB8AC3E}">
        <p14:creationId xmlns:p14="http://schemas.microsoft.com/office/powerpoint/2010/main" val="159574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533400"/>
            <a:ext cx="8215064" cy="6063952"/>
          </a:xfrm>
        </p:spPr>
        <p:txBody>
          <a:bodyPr>
            <a:noAutofit/>
          </a:bodyPr>
          <a:lstStyle/>
          <a:p>
            <a:r>
              <a:rPr lang="ru-RU" sz="1400" b="1" dirty="0">
                <a:solidFill>
                  <a:schemeClr val="tx1"/>
                </a:solidFill>
              </a:rPr>
              <a:t>лицо, уполномоченное на выполнение государственных функций</a:t>
            </a:r>
            <a:r>
              <a:rPr lang="ru-RU" sz="1400" dirty="0">
                <a:solidFill>
                  <a:schemeClr val="tx1"/>
                </a:solidFill>
              </a:rPr>
              <a:t>, – лицо, находящееся на государственной службе, депутат </a:t>
            </a:r>
            <a:r>
              <a:rPr lang="ru-RU" sz="1400" dirty="0" err="1">
                <a:solidFill>
                  <a:schemeClr val="tx1"/>
                </a:solidFill>
              </a:rPr>
              <a:t>маслихата</a:t>
            </a:r>
            <a:r>
              <a:rPr lang="ru-RU" sz="1400" dirty="0">
                <a:solidFill>
                  <a:schemeClr val="tx1"/>
                </a:solidFill>
              </a:rPr>
              <a:t>, лицо, временно исполняющее обязанности, предусмотренные государственной должностью, до назначения его на государственную службу, а также лицо, временно назначенное на воинскую должность военнослужащего по контракту офицерского состава или временно исполняющее его обязанности</a:t>
            </a:r>
          </a:p>
          <a:p>
            <a:r>
              <a:rPr lang="ru-RU" sz="1400" b="1" dirty="0">
                <a:solidFill>
                  <a:schemeClr val="tx1"/>
                </a:solidFill>
              </a:rPr>
              <a:t>лицо, приравненное к лицам, уполномоченным на выполнение государственных функций,</a:t>
            </a:r>
            <a:r>
              <a:rPr lang="ru-RU" sz="1400" dirty="0">
                <a:solidFill>
                  <a:schemeClr val="tx1"/>
                </a:solidFill>
              </a:rPr>
              <a:t> – лицо, избранное в органы местного самоуправления; гражданин, зарегистрированный в установленном законом Республики Казахстан порядке в качестве кандидата в Президенты Республики Казахстан, депутаты Парламента Республики Казахстан или </a:t>
            </a:r>
            <a:r>
              <a:rPr lang="ru-RU" sz="1400" dirty="0" err="1">
                <a:solidFill>
                  <a:schemeClr val="tx1"/>
                </a:solidFill>
              </a:rPr>
              <a:t>маслихатов</a:t>
            </a:r>
            <a:r>
              <a:rPr lang="ru-RU" sz="1400" dirty="0">
                <a:solidFill>
                  <a:schemeClr val="tx1"/>
                </a:solidFill>
              </a:rPr>
              <a:t>, </a:t>
            </a:r>
            <a:r>
              <a:rPr lang="ru-RU" sz="1400" dirty="0" err="1">
                <a:solidFill>
                  <a:schemeClr val="tx1"/>
                </a:solidFill>
              </a:rPr>
              <a:t>акимы</a:t>
            </a:r>
            <a:r>
              <a:rPr lang="ru-RU" sz="1400" dirty="0">
                <a:solidFill>
                  <a:schemeClr val="tx1"/>
                </a:solidFill>
              </a:rPr>
              <a:t> районов, городов областного значения, городов районного значения, поселков, сел, сельских округов, а также в члены выборного органа местного самоуправления; член территориальной избирательной комиссии, осуществляющий полномочия на профессиональной постоянной основе, оплата труда которого производится из средств бюджета Республики Казахстан; служащий, постоянно или временно работающий в органе местного самоуправления, оплата труда которого производится из средств государственного бюджета Республики Казахстан; лицо, исполняющее управленческие функции в государственной организации или субъекте </a:t>
            </a:r>
            <a:r>
              <a:rPr lang="ru-RU" sz="1400" dirty="0" err="1">
                <a:solidFill>
                  <a:schemeClr val="tx1"/>
                </a:solidFill>
              </a:rPr>
              <a:t>квазигосударственного</a:t>
            </a:r>
            <a:r>
              <a:rPr lang="ru-RU" sz="1400" dirty="0">
                <a:solidFill>
                  <a:schemeClr val="tx1"/>
                </a:solidFill>
              </a:rPr>
              <a:t> сектора, а также лицо, уполномоченное на принятие решений по организации и проведению закупок, в том числе государственных, либо ответственное за отбор и реализацию проектов, финансируемых из средств государственного бюджета и Национального фонда Республики Казахстан, занимающее должность не ниже руководителя самостоятельного структурного подразделения в указанных организациях, служащие Национального Банка Республики Казахстан и его ведомств; служащие уполномоченной организации в сфере гражданской авиации, действующие в соответствии с законодательством Республики Казахстан об использовании воздушного пространства Республики Казахстан и деятельности авиации, служащие уполномоченного органа по регулированию, контролю и надзору финансового рынка и финансовых организаций;</a:t>
            </a:r>
          </a:p>
          <a:p>
            <a:endParaRPr lang="ru-RU" sz="1000" dirty="0"/>
          </a:p>
        </p:txBody>
      </p:sp>
      <p:sp>
        <p:nvSpPr>
          <p:cNvPr id="6" name="Номер слайда 5"/>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96028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20688"/>
            <a:ext cx="8143056" cy="5589240"/>
          </a:xfrm>
        </p:spPr>
        <p:txBody>
          <a:bodyPr>
            <a:noAutofit/>
          </a:bodyPr>
          <a:lstStyle/>
          <a:p>
            <a:r>
              <a:rPr lang="ru-RU" sz="1200" b="1" dirty="0">
                <a:solidFill>
                  <a:schemeClr val="tx1"/>
                </a:solidFill>
              </a:rPr>
              <a:t>Глава 15. КОРРУПЦИОННЫЕ И ИНЫЕ УГОЛОВНЫЕ ПРАВОНАРУШЕНИЯ</a:t>
            </a:r>
            <a:br>
              <a:rPr lang="ru-RU" sz="1200" b="1" dirty="0">
                <a:solidFill>
                  <a:schemeClr val="tx1"/>
                </a:solidFill>
              </a:rPr>
            </a:br>
            <a:r>
              <a:rPr lang="ru-RU" sz="1200" b="1" dirty="0">
                <a:solidFill>
                  <a:schemeClr val="tx1"/>
                </a:solidFill>
              </a:rPr>
              <a:t>ПРОТИВ ИНТЕРЕСОВ ГОСУДАРСТВЕННОЙ СЛУЖБЫ И</a:t>
            </a:r>
            <a:br>
              <a:rPr lang="ru-RU" sz="1200" b="1" dirty="0">
                <a:solidFill>
                  <a:schemeClr val="tx1"/>
                </a:solidFill>
              </a:rPr>
            </a:br>
            <a:r>
              <a:rPr lang="ru-RU" sz="1200" b="1" dirty="0">
                <a:solidFill>
                  <a:schemeClr val="tx1"/>
                </a:solidFill>
              </a:rPr>
              <a:t>ГОСУДАРСТВЕННОГО УПРАВЛЕНИЯ</a:t>
            </a:r>
          </a:p>
          <a:p>
            <a:pPr fontAlgn="base"/>
            <a:r>
              <a:rPr lang="ru-RU" sz="1200" b="1" dirty="0">
                <a:solidFill>
                  <a:schemeClr val="tx1"/>
                </a:solidFill>
              </a:rPr>
              <a:t> </a:t>
            </a:r>
            <a:r>
              <a:rPr lang="ru-RU" sz="1200" b="1" dirty="0">
                <a:solidFill>
                  <a:schemeClr val="tx1"/>
                </a:solidFill>
                <a:hlinkClick r:id="rId2"/>
              </a:rPr>
              <a:t>Статья 361</a:t>
            </a:r>
            <a:r>
              <a:rPr lang="ru-RU" sz="1200" b="1" dirty="0">
                <a:solidFill>
                  <a:schemeClr val="tx1"/>
                </a:solidFill>
              </a:rPr>
              <a:t>. Злоупотребление должностными </a:t>
            </a:r>
            <a:r>
              <a:rPr lang="ru-RU" sz="1200" b="1" dirty="0" smtClean="0">
                <a:solidFill>
                  <a:schemeClr val="tx1"/>
                </a:solidFill>
              </a:rPr>
              <a:t>полномочиями</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3"/>
              </a:rPr>
              <a:t>Статья 362</a:t>
            </a:r>
            <a:r>
              <a:rPr lang="ru-RU" sz="1200" b="1" dirty="0">
                <a:solidFill>
                  <a:schemeClr val="tx1"/>
                </a:solidFill>
              </a:rPr>
              <a:t>. Превышение власти или должностных </a:t>
            </a:r>
            <a:r>
              <a:rPr lang="ru-RU" sz="1200" b="1" dirty="0" smtClean="0">
                <a:solidFill>
                  <a:schemeClr val="tx1"/>
                </a:solidFill>
              </a:rPr>
              <a:t>полномочий</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4"/>
              </a:rPr>
              <a:t>Статья 363</a:t>
            </a:r>
            <a:r>
              <a:rPr lang="ru-RU" sz="1200" b="1" dirty="0">
                <a:solidFill>
                  <a:schemeClr val="tx1"/>
                </a:solidFill>
              </a:rPr>
              <a:t>. Присвоение полномочий должностного </a:t>
            </a:r>
            <a:r>
              <a:rPr lang="ru-RU" sz="1200" b="1" dirty="0" smtClean="0">
                <a:solidFill>
                  <a:schemeClr val="tx1"/>
                </a:solidFill>
              </a:rPr>
              <a:t>лица</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5"/>
              </a:rPr>
              <a:t>Статья 364</a:t>
            </a:r>
            <a:r>
              <a:rPr lang="ru-RU" sz="1200" b="1" dirty="0">
                <a:solidFill>
                  <a:schemeClr val="tx1"/>
                </a:solidFill>
              </a:rPr>
              <a:t>. Незаконное участие в предпринимательской </a:t>
            </a:r>
            <a:r>
              <a:rPr lang="ru-RU" sz="1200" b="1" dirty="0" smtClean="0">
                <a:solidFill>
                  <a:schemeClr val="tx1"/>
                </a:solidFill>
              </a:rPr>
              <a:t>деятельности</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6"/>
              </a:rPr>
              <a:t>Статья 365</a:t>
            </a:r>
            <a:r>
              <a:rPr lang="ru-RU" sz="1200" b="1" dirty="0">
                <a:solidFill>
                  <a:schemeClr val="tx1"/>
                </a:solidFill>
              </a:rPr>
              <a:t>. Воспрепятствование занятию законной предпринимательской </a:t>
            </a:r>
            <a:r>
              <a:rPr lang="ru-RU" sz="1200" b="1" dirty="0" smtClean="0">
                <a:solidFill>
                  <a:schemeClr val="tx1"/>
                </a:solidFill>
              </a:rPr>
              <a:t>деятельностью</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7"/>
              </a:rPr>
              <a:t>Статья 366</a:t>
            </a:r>
            <a:r>
              <a:rPr lang="ru-RU" sz="1200" b="1" dirty="0">
                <a:solidFill>
                  <a:schemeClr val="tx1"/>
                </a:solidFill>
              </a:rPr>
              <a:t>. Получение </a:t>
            </a:r>
            <a:r>
              <a:rPr lang="ru-RU" sz="1200" b="1" dirty="0" smtClean="0">
                <a:solidFill>
                  <a:schemeClr val="tx1"/>
                </a:solidFill>
              </a:rPr>
              <a:t>взятки</a:t>
            </a:r>
            <a:endParaRPr lang="ru-RU" sz="1200" b="1" dirty="0">
              <a:solidFill>
                <a:schemeClr val="tx1"/>
              </a:solidFill>
            </a:endParaRPr>
          </a:p>
          <a:p>
            <a:pPr fontAlgn="base"/>
            <a:r>
              <a:rPr lang="ru-RU" sz="1200" b="1" dirty="0" smtClean="0">
                <a:solidFill>
                  <a:schemeClr val="tx1"/>
                </a:solidFill>
              </a:rPr>
              <a:t> </a:t>
            </a:r>
            <a:r>
              <a:rPr lang="ru-RU" sz="1200" b="1" dirty="0">
                <a:solidFill>
                  <a:schemeClr val="tx1"/>
                </a:solidFill>
              </a:rPr>
              <a:t>     </a:t>
            </a:r>
            <a:r>
              <a:rPr lang="ru-RU" sz="1200" b="1" dirty="0">
                <a:solidFill>
                  <a:schemeClr val="tx1"/>
                </a:solidFill>
                <a:hlinkClick r:id="rId8"/>
              </a:rPr>
              <a:t>Статья 367</a:t>
            </a:r>
            <a:r>
              <a:rPr lang="ru-RU" sz="1200" b="1" dirty="0">
                <a:solidFill>
                  <a:schemeClr val="tx1"/>
                </a:solidFill>
              </a:rPr>
              <a:t>. Дача </a:t>
            </a:r>
            <a:r>
              <a:rPr lang="ru-RU" sz="1200" b="1" dirty="0" smtClean="0">
                <a:solidFill>
                  <a:schemeClr val="tx1"/>
                </a:solidFill>
              </a:rPr>
              <a:t>взятки</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9"/>
              </a:rPr>
              <a:t>Статья 368</a:t>
            </a:r>
            <a:r>
              <a:rPr lang="ru-RU" sz="1200" b="1" dirty="0">
                <a:solidFill>
                  <a:schemeClr val="tx1"/>
                </a:solidFill>
              </a:rPr>
              <a:t>. Посредничество во </a:t>
            </a:r>
            <a:r>
              <a:rPr lang="ru-RU" sz="1200" b="1" dirty="0" smtClean="0">
                <a:solidFill>
                  <a:schemeClr val="tx1"/>
                </a:solidFill>
              </a:rPr>
              <a:t>взяточничестве</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10"/>
              </a:rPr>
              <a:t>Статья 369</a:t>
            </a:r>
            <a:r>
              <a:rPr lang="ru-RU" sz="1200" b="1" dirty="0">
                <a:solidFill>
                  <a:schemeClr val="tx1"/>
                </a:solidFill>
              </a:rPr>
              <a:t>. Служебный </a:t>
            </a:r>
            <a:r>
              <a:rPr lang="ru-RU" sz="1200" b="1" dirty="0" smtClean="0">
                <a:solidFill>
                  <a:schemeClr val="tx1"/>
                </a:solidFill>
              </a:rPr>
              <a:t>подлог</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11"/>
              </a:rPr>
              <a:t>Статья 370</a:t>
            </a:r>
            <a:r>
              <a:rPr lang="ru-RU" sz="1200" b="1" dirty="0">
                <a:solidFill>
                  <a:schemeClr val="tx1"/>
                </a:solidFill>
              </a:rPr>
              <a:t>. Бездействие по </a:t>
            </a:r>
            <a:r>
              <a:rPr lang="ru-RU" sz="1200" b="1" dirty="0" smtClean="0">
                <a:solidFill>
                  <a:schemeClr val="tx1"/>
                </a:solidFill>
              </a:rPr>
              <a:t>службе</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12"/>
              </a:rPr>
              <a:t>Статья 370-1.</a:t>
            </a:r>
            <a:r>
              <a:rPr lang="ru-RU" sz="1200" b="1" dirty="0">
                <a:solidFill>
                  <a:schemeClr val="tx1"/>
                </a:solidFill>
              </a:rPr>
              <a:t> Бездействие по службе лица, занимающего ответственную государственную должность, или иного руководителя правоохранительного или специального государственного </a:t>
            </a:r>
            <a:r>
              <a:rPr lang="ru-RU" sz="1200" b="1" dirty="0" smtClean="0">
                <a:solidFill>
                  <a:schemeClr val="tx1"/>
                </a:solidFill>
              </a:rPr>
              <a:t>органа</a:t>
            </a:r>
            <a:endParaRPr lang="ru-RU" sz="1200" b="1" dirty="0">
              <a:solidFill>
                <a:schemeClr val="tx1"/>
              </a:solidFill>
            </a:endParaRPr>
          </a:p>
          <a:p>
            <a:pPr fontAlgn="base"/>
            <a:r>
              <a:rPr lang="ru-RU" sz="1200" b="1" dirty="0">
                <a:solidFill>
                  <a:schemeClr val="tx1"/>
                </a:solidFill>
              </a:rPr>
              <a:t>      </a:t>
            </a:r>
            <a:r>
              <a:rPr lang="ru-RU" sz="1200" b="1" dirty="0">
                <a:solidFill>
                  <a:schemeClr val="tx1"/>
                </a:solidFill>
                <a:hlinkClick r:id="rId13"/>
              </a:rPr>
              <a:t>Статья 370-2.</a:t>
            </a:r>
            <a:r>
              <a:rPr lang="ru-RU" sz="1200" b="1" dirty="0">
                <a:solidFill>
                  <a:schemeClr val="tx1"/>
                </a:solidFill>
              </a:rPr>
              <a:t> Отказ или уклонение сотрудника правоохранительного или специального государственного органа от исполнения обязанностей </a:t>
            </a:r>
            <a:r>
              <a:rPr lang="ru-RU" sz="1200" b="1" dirty="0" smtClean="0">
                <a:solidFill>
                  <a:schemeClr val="tx1"/>
                </a:solidFill>
              </a:rPr>
              <a:t>службы</a:t>
            </a:r>
            <a:endParaRPr lang="ru-RU" sz="1200" b="1" dirty="0">
              <a:solidFill>
                <a:schemeClr val="tx1"/>
              </a:solidFill>
            </a:endParaRPr>
          </a:p>
          <a:p>
            <a:pPr fontAlgn="base"/>
            <a:r>
              <a:rPr lang="ru-RU" sz="1200" b="1" dirty="0">
                <a:solidFill>
                  <a:schemeClr val="tx1"/>
                </a:solidFill>
                <a:hlinkClick r:id="rId14"/>
              </a:rPr>
              <a:t>Статья 371</a:t>
            </a:r>
            <a:r>
              <a:rPr lang="ru-RU" sz="1200" b="1" dirty="0">
                <a:solidFill>
                  <a:schemeClr val="tx1"/>
                </a:solidFill>
              </a:rPr>
              <a:t>. </a:t>
            </a:r>
            <a:r>
              <a:rPr lang="ru-RU" sz="1200" b="1" dirty="0" smtClean="0">
                <a:solidFill>
                  <a:schemeClr val="tx1"/>
                </a:solidFill>
              </a:rPr>
              <a:t>Халатность</a:t>
            </a:r>
            <a:r>
              <a:rPr lang="ru-RU" sz="1200" b="1" dirty="0">
                <a:solidFill>
                  <a:schemeClr val="tx1"/>
                </a:solidFill>
              </a:rPr>
              <a:t/>
            </a:r>
            <a:br>
              <a:rPr lang="ru-RU" sz="1200" b="1" dirty="0">
                <a:solidFill>
                  <a:schemeClr val="tx1"/>
                </a:solidFill>
              </a:rPr>
            </a:br>
            <a:r>
              <a:rPr lang="ru-RU" sz="1200" b="1" dirty="0">
                <a:solidFill>
                  <a:schemeClr val="tx1"/>
                </a:solidFill>
              </a:rPr>
              <a:t/>
            </a:r>
            <a:br>
              <a:rPr lang="ru-RU" sz="1200" b="1" dirty="0">
                <a:solidFill>
                  <a:schemeClr val="tx1"/>
                </a:solidFill>
              </a:rPr>
            </a:br>
            <a:r>
              <a:rPr lang="ru-RU" sz="800" dirty="0">
                <a:solidFill>
                  <a:schemeClr val="tx1"/>
                </a:solidFill>
              </a:rPr>
              <a:t/>
            </a:r>
            <a:br>
              <a:rPr lang="ru-RU" sz="800" dirty="0">
                <a:solidFill>
                  <a:schemeClr val="tx1"/>
                </a:solidFill>
              </a:rPr>
            </a:br>
            <a:endParaRPr lang="ru-RU" sz="800" dirty="0">
              <a:solidFill>
                <a:schemeClr val="tx1"/>
              </a:solidFill>
            </a:endParaRPr>
          </a:p>
        </p:txBody>
      </p:sp>
      <p:sp>
        <p:nvSpPr>
          <p:cNvPr id="6" name="Номер слайда 5"/>
          <p:cNvSpPr>
            <a:spLocks noGrp="1"/>
          </p:cNvSpPr>
          <p:nvPr>
            <p:ph type="sldNum" sz="quarter" idx="12"/>
          </p:nvPr>
        </p:nvSpPr>
        <p:spPr/>
        <p:txBody>
          <a:bodyPr/>
          <a:lstStyle/>
          <a:p>
            <a:fld id="{8B37D5FE-740C-46F5-801A-FA5477D9711F}" type="slidenum">
              <a:rPr lang="en-US" sz="800" smtClean="0"/>
              <a:pPr/>
              <a:t>4</a:t>
            </a:fld>
            <a:endParaRPr lang="en-US" sz="800" dirty="0"/>
          </a:p>
        </p:txBody>
      </p:sp>
    </p:spTree>
    <p:extLst>
      <p:ext uri="{BB962C8B-B14F-4D97-AF65-F5344CB8AC3E}">
        <p14:creationId xmlns:p14="http://schemas.microsoft.com/office/powerpoint/2010/main" val="65122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1" y="620688"/>
            <a:ext cx="6637468" cy="1080120"/>
          </a:xfrm>
        </p:spPr>
        <p:txBody>
          <a:bodyPr>
            <a:normAutofit fontScale="90000"/>
          </a:bodyPr>
          <a:lstStyle/>
          <a:p>
            <a:pPr algn="ct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dirty="0"/>
              <a:t/>
            </a:r>
            <a:br>
              <a:rPr lang="ru-RU" dirty="0"/>
            </a:br>
            <a:endParaRPr lang="ru-RU" dirty="0"/>
          </a:p>
        </p:txBody>
      </p:sp>
      <p:sp>
        <p:nvSpPr>
          <p:cNvPr id="3" name="Текст 2"/>
          <p:cNvSpPr>
            <a:spLocks noGrp="1"/>
          </p:cNvSpPr>
          <p:nvPr>
            <p:ph type="body" idx="1"/>
          </p:nvPr>
        </p:nvSpPr>
        <p:spPr>
          <a:xfrm>
            <a:off x="611560" y="1052737"/>
            <a:ext cx="8064896" cy="5472608"/>
          </a:xfrm>
        </p:spPr>
        <p:txBody>
          <a:bodyPr>
            <a:normAutofit/>
          </a:bodyPr>
          <a:lstStyle/>
          <a:p>
            <a:pPr algn="ct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Факты мошенничества и обогащения за счет</a:t>
            </a:r>
            <a:r>
              <a:rPr lang="en-US"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средств в области здравоохранения, несомненно, самым серьезным образом влияют на качество медицинских услуг,  но есть и более страшные вещи. Препараты, содержащие наркотические вещества. В небольших дозах они незаменимы при лечении ряда заболеваний. Но из-за коррумпированности лиц, отвечающих за безопасность хранения и распространения таких препаратов, они большими партиями попадают на </a:t>
            </a:r>
            <a:r>
              <a:rPr lang="ru-RU" dirty="0" err="1">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наркорынок</a:t>
            </a: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a:t>
            </a:r>
          </a:p>
          <a:p>
            <a:pPr algn="ctr"/>
            <a:r>
              <a:rPr lang="ru-RU"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Из этого можно сделать единственный неутешительный вывод – </a:t>
            </a:r>
            <a:r>
              <a:rPr lang="ru-RU"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коррупция в медицине, в </a:t>
            </a:r>
            <a:r>
              <a:rPr lang="ru-RU" u="sng">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том числе ситуация</a:t>
            </a:r>
            <a:r>
              <a:rPr lang="ru-RU"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связанная с наркотическими, психотропными и другими сильнодействующими препаратами угрожает здоровью нации. </a:t>
            </a:r>
          </a:p>
          <a:p>
            <a:endParaRPr lang="ru-RU" dirty="0">
              <a:latin typeface="Times New Roman" pitchFamily="18" charset="0"/>
              <a:cs typeface="Times New Roman" pitchFamily="18" charset="0"/>
            </a:endParaRPr>
          </a:p>
        </p:txBody>
      </p:sp>
      <p:sp>
        <p:nvSpPr>
          <p:cNvPr id="4" name="Дата 3"/>
          <p:cNvSpPr>
            <a:spLocks noGrp="1"/>
          </p:cNvSpPr>
          <p:nvPr>
            <p:ph type="dt" sz="half" idx="10"/>
          </p:nvPr>
        </p:nvSpPr>
        <p:spPr>
          <a:xfrm>
            <a:off x="179512" y="476672"/>
            <a:ext cx="8496944" cy="365125"/>
          </a:xfrm>
        </p:spPr>
        <p:txBody>
          <a:bodyPr/>
          <a:lstStyle/>
          <a:p>
            <a:endParaRPr lang="ru-RU" sz="2800" b="1" dirty="0"/>
          </a:p>
          <a:p>
            <a:pPr algn="ctr"/>
            <a:r>
              <a:rPr lang="ru-RU" sz="2800" b="1" dirty="0">
                <a:solidFill>
                  <a:schemeClr val="tx1"/>
                </a:solidFill>
              </a:rPr>
              <a:t>Коррупция в сфере здравоохранения</a:t>
            </a:r>
            <a:endParaRPr lang="en-US" sz="2800" b="1" dirty="0">
              <a:solidFill>
                <a:schemeClr val="tx1"/>
              </a:solidFill>
            </a:endParaRPr>
          </a:p>
          <a:p>
            <a:endParaRPr lang="ru-RU" sz="2800" b="1" dirty="0"/>
          </a:p>
        </p:txBody>
      </p:sp>
      <p:pic>
        <p:nvPicPr>
          <p:cNvPr id="3074" name="Picture 2" descr="C:\Users\User\Desktop\коррупция\52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869160"/>
            <a:ext cx="302433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6" y="404664"/>
            <a:ext cx="7632847" cy="977920"/>
          </a:xfrm>
        </p:spPr>
        <p:txBody>
          <a:bodyPr>
            <a:normAutofit fontScale="90000"/>
          </a:bodyPr>
          <a:lstStyle/>
          <a:p>
            <a:pPr algn="ctr"/>
            <a:r>
              <a:rPr lang="ru-RU" sz="32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Наиболее распространенные виды взяток </a:t>
            </a:r>
            <a:r>
              <a:rPr lang="ru-RU"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32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Сфере </a:t>
            </a:r>
            <a:r>
              <a:rPr lang="ru-RU" sz="32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здравоохранении: </a:t>
            </a:r>
          </a:p>
        </p:txBody>
      </p:sp>
      <p:sp>
        <p:nvSpPr>
          <p:cNvPr id="3" name="Текст 2"/>
          <p:cNvSpPr>
            <a:spLocks noGrp="1"/>
          </p:cNvSpPr>
          <p:nvPr>
            <p:ph type="body" idx="1"/>
          </p:nvPr>
        </p:nvSpPr>
        <p:spPr>
          <a:xfrm>
            <a:off x="539552" y="1484784"/>
            <a:ext cx="8136903" cy="4968552"/>
          </a:xfrm>
        </p:spPr>
        <p:txBody>
          <a:bodyPr>
            <a:normAutofit fontScale="85000" lnSpcReduction="20000"/>
          </a:bodyPr>
          <a:lstStyle/>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получение листка временной нетрудоспособности и разнообразных справок: о негодности к военной службе, о годности к управлению транспортными средствами, о допуске к выполнению тех либо иных работ, о разрешении заниматься тем или иным видом спорта, об освобождении от физкультуры;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качественное проведение операции пациенту (т.е. не «как всем», а с индивидуальным подходом). В этом случае пациенту гарантируется качественный дооперационный и послеоперационный уход, применение лучших медицинских препаратов, шовных и перевязочных материалов.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подтверждение либо сокрытие тех либо иных медицинских фактов (чаще всего - побоев и иных телесных повреждений)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выписку «нужного» рецепта.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искажение истинной причины смерти (это заключение дает врач-патологоанатом). Размеры подобных взяток являются одними из самых крупных в медицине, поскольку во многих случаях имеют непосредственное отношение к совершению преступлений.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досрочную выписку пациента из больницы либо, наоборот, — за продление нахождения пациента в больнице.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 За выдачу «нужных» справок о психическом состоянии пациента. </a:t>
            </a:r>
          </a:p>
          <a:p>
            <a:r>
              <a:rPr lang="ru-RU" dirty="0"/>
              <a:t> </a:t>
            </a:r>
          </a:p>
          <a:p>
            <a:endParaRPr lang="ru-RU" dirty="0"/>
          </a:p>
        </p:txBody>
      </p:sp>
    </p:spTree>
    <p:extLst>
      <p:ext uri="{BB962C8B-B14F-4D97-AF65-F5344CB8AC3E}">
        <p14:creationId xmlns:p14="http://schemas.microsoft.com/office/powerpoint/2010/main" val="567298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7776864" cy="1008112"/>
          </a:xfrm>
        </p:spPr>
        <p:txBody>
          <a:bodyPr>
            <a:normAutofit fontScale="90000"/>
          </a:bodyPr>
          <a:lstStyle/>
          <a:p>
            <a:pPr algn="ctr"/>
            <a:r>
              <a:rPr lang="ru-RU" sz="31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Формы коррупции в сфере здравоохранения</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395536" y="1556792"/>
            <a:ext cx="8280919" cy="5184576"/>
          </a:xfrm>
        </p:spPr>
        <p:txBody>
          <a:bodyPr>
            <a:normAutofit/>
          </a:bodyPr>
          <a:lstStyle/>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Растрата и расхищение средств, выделенных на здравоохранение, или доходов, полученных за счет платежей со стороны потребителей.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Коррупция в сфере государственных закупок</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Коррупция в системе поставок лекарственных препаратов. </a:t>
            </a:r>
          </a:p>
          <a:p>
            <a:pPr marL="342900" indent="-342900">
              <a:buFont typeface="Wingdings" pitchFamily="2" charset="2"/>
              <a:buChar char="Ø"/>
            </a:pPr>
            <a:r>
              <a:rPr lang="ru-RU" dirty="0">
                <a:solidFill>
                  <a:schemeClr val="tx1">
                    <a:lumMod val="95000"/>
                    <a:lumOff val="5000"/>
                  </a:schemeClr>
                </a:solidFill>
                <a:latin typeface="Times New Roman" pitchFamily="18" charset="0"/>
                <a:cs typeface="Times New Roman" pitchFamily="18" charset="0"/>
              </a:rPr>
              <a:t>Коррупция в учреждениях, предоставляющих медицинские услуги может принимать самые разные формы: вымогательство или согласие на получение незаконного вознаграждения за услуги, официально оказываемые бесплатно; взимание платы за особые привилегии или медицинские услуги; а также вымогательство или согласие на получение взяток за лицензирования, аккредитации, или сертификации тех или иных структур. </a:t>
            </a:r>
          </a:p>
          <a:p>
            <a:endParaRPr lang="ru-RU" dirty="0"/>
          </a:p>
        </p:txBody>
      </p:sp>
      <p:sp>
        <p:nvSpPr>
          <p:cNvPr id="7" name="Дата 3"/>
          <p:cNvSpPr txBox="1">
            <a:spLocks/>
          </p:cNvSpPr>
          <p:nvPr/>
        </p:nvSpPr>
        <p:spPr>
          <a:xfrm>
            <a:off x="4860033" y="224493"/>
            <a:ext cx="32709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t>Коррупция в сфере здравоохранения</a:t>
            </a:r>
          </a:p>
          <a:p>
            <a:endParaRPr lang="en-US" dirty="0"/>
          </a:p>
        </p:txBody>
      </p:sp>
    </p:spTree>
    <p:extLst>
      <p:ext uri="{BB962C8B-B14F-4D97-AF65-F5344CB8AC3E}">
        <p14:creationId xmlns:p14="http://schemas.microsoft.com/office/powerpoint/2010/main" val="87384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D45E1689-DB03-8263-3F3C-0D80D1361463}"/>
              </a:ext>
            </a:extLst>
          </p:cNvPr>
          <p:cNvPicPr>
            <a:picLocks noChangeAspect="1"/>
          </p:cNvPicPr>
          <p:nvPr/>
        </p:nvPicPr>
        <p:blipFill rotWithShape="1">
          <a:blip r:embed="rId2"/>
          <a:srcRect l="12988" t="9401" r="29526" b="13600"/>
          <a:stretch/>
        </p:blipFill>
        <p:spPr>
          <a:xfrm>
            <a:off x="323529" y="267547"/>
            <a:ext cx="7837089" cy="5904656"/>
          </a:xfrm>
          <a:prstGeom prst="rect">
            <a:avLst/>
          </a:prstGeom>
        </p:spPr>
      </p:pic>
    </p:spTree>
    <p:extLst>
      <p:ext uri="{BB962C8B-B14F-4D97-AF65-F5344CB8AC3E}">
        <p14:creationId xmlns:p14="http://schemas.microsoft.com/office/powerpoint/2010/main" val="83768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4" y="908721"/>
            <a:ext cx="3744415" cy="6192688"/>
          </a:xfrm>
        </p:spPr>
        <p:txBody>
          <a:bodyPr>
            <a:normAutofit fontScale="40000" lnSpcReduction="20000"/>
          </a:bodyPr>
          <a:lstStyle/>
          <a:p>
            <a:pPr algn="ctr"/>
            <a:r>
              <a:rPr lang="ru-RU" sz="4500" dirty="0">
                <a:solidFill>
                  <a:schemeClr val="tx1">
                    <a:lumMod val="95000"/>
                    <a:lumOff val="5000"/>
                  </a:schemeClr>
                </a:solidFill>
                <a:latin typeface="Times New Roman" pitchFamily="18" charset="0"/>
                <a:cs typeface="Times New Roman" pitchFamily="18" charset="0"/>
              </a:rPr>
              <a:t>Коррупция способствует развитию высоко прибыльного рынка торговли поддельными медицинскими препаратами. Нелегальные платежи на каждом шагу обеспечивают беспрепятственность доставки подделок от места их производства до ничего не подозревающего потребителя. Учитывая тот факт, что расходы на приобретение лекарственных препаратов составляют чуть ли не самую значительную часть семейного бюджета в развивающихся странах, - предположительно до 50-90 процентов от стоимости всех медицинских услуг, получаемых за наличный расчёт, - коррупция в фармацевтической индустрии оказывает прямое и болезненное влияние на жизнь людей, борющихся за выживание. </a:t>
            </a:r>
          </a:p>
          <a:p>
            <a:pPr algn="ctr"/>
            <a:r>
              <a:rPr lang="ru-RU" sz="4200" dirty="0">
                <a:solidFill>
                  <a:schemeClr val="tx1">
                    <a:lumMod val="95000"/>
                    <a:lumOff val="5000"/>
                  </a:schemeClr>
                </a:solidFill>
                <a:latin typeface="Times New Roman" pitchFamily="18" charset="0"/>
                <a:cs typeface="Times New Roman" pitchFamily="18" charset="0"/>
              </a:rPr>
              <a:t> </a:t>
            </a:r>
          </a:p>
          <a:p>
            <a:pPr algn="ctr"/>
            <a:r>
              <a:rPr lang="ru-RU" sz="4200" dirty="0">
                <a:solidFill>
                  <a:schemeClr val="tx1">
                    <a:lumMod val="95000"/>
                    <a:lumOff val="5000"/>
                  </a:schemeClr>
                </a:solidFill>
                <a:latin typeface="Times New Roman" pitchFamily="18" charset="0"/>
                <a:cs typeface="Times New Roman" pitchFamily="18" charset="0"/>
              </a:rPr>
              <a:t> </a:t>
            </a:r>
          </a:p>
          <a:p>
            <a:pPr algn="ctr"/>
            <a:endParaRPr lang="ru-RU" dirty="0">
              <a:latin typeface="Times New Roman" pitchFamily="18" charset="0"/>
              <a:cs typeface="Times New Roman" pitchFamily="18" charset="0"/>
            </a:endParaRPr>
          </a:p>
        </p:txBody>
      </p:sp>
      <p:pic>
        <p:nvPicPr>
          <p:cNvPr id="6146" name="Picture 2" descr="C:\Users\User\Desktop\коррупция\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коррупция\1313579497_med_av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46144"/>
            <a:ext cx="3810000" cy="268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676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1227</TotalTime>
  <Words>1110</Words>
  <Application>Microsoft Office PowerPoint</Application>
  <PresentationFormat>Экран (4:3)</PresentationFormat>
  <Paragraphs>71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коррупция в сфере здравоохранения и меры по предотвращению</vt:lpstr>
      <vt:lpstr>Презентация PowerPoint</vt:lpstr>
      <vt:lpstr>Презентация PowerPoint</vt:lpstr>
      <vt:lpstr>Презентация PowerPoint</vt:lpstr>
      <vt:lpstr>    </vt:lpstr>
      <vt:lpstr>Наиболее распространенные виды взяток  В Сфере здравоохранении: </vt:lpstr>
      <vt:lpstr>Формы коррупции в сфере здравоохранения </vt:lpstr>
      <vt:lpstr>Презентация PowerPoint</vt:lpstr>
      <vt:lpstr>Презентация PowerPoint</vt:lpstr>
      <vt:lpstr>Проблематика причин коррупции в здравоохранении </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сфере здравоохранения</dc:title>
  <dc:creator>www.MRMARKER.ru</dc:creator>
  <cp:lastModifiedBy>User</cp:lastModifiedBy>
  <cp:revision>65</cp:revision>
  <dcterms:created xsi:type="dcterms:W3CDTF">2012-10-14T16:27:07Z</dcterms:created>
  <dcterms:modified xsi:type="dcterms:W3CDTF">2024-12-17T07:33:28Z</dcterms:modified>
</cp:coreProperties>
</file>